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66" r:id="rId3"/>
    <p:sldId id="267" r:id="rId4"/>
    <p:sldId id="268" r:id="rId5"/>
    <p:sldId id="269" r:id="rId6"/>
    <p:sldId id="270" r:id="rId7"/>
    <p:sldId id="271" r:id="rId8"/>
    <p:sldId id="272" r:id="rId9"/>
    <p:sldId id="273" r:id="rId10"/>
    <p:sldId id="274" r:id="rId1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5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66F398BA-1E9D-49C2-95AB-F6FB38C886F8}" type="datetimeFigureOut">
              <a:rPr lang="en-US" smtClean="0"/>
              <a:t>3/3/2010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151D360-1907-4846-9AEC-B79C655F1E9E}"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4D78E59B-D91C-4A7F-B76A-FE945181FE9C}" type="datetimeFigureOut">
              <a:rPr lang="en-US" smtClean="0"/>
              <a:t>3/3/2010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486AA476-AE95-41C3-A9AB-DA58CBDD13F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86AA476-AE95-41C3-A9AB-DA58CBDD13FC}"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pPr/>
              <a:t>3/3/2010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pPr/>
              <a:t>3/3/2010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pPr/>
              <a:t>3/3/2010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pPr/>
              <a:t>3/3/2010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DB1BD-AE8F-4BD4-A5C3-17AA80828976}" type="datetimeFigureOut">
              <a:rPr lang="en-US" smtClean="0"/>
              <a:pPr/>
              <a:t>3/3/2010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1DB1BD-AE8F-4BD4-A5C3-17AA80828976}" type="datetimeFigureOut">
              <a:rPr lang="en-US" smtClean="0"/>
              <a:pPr/>
              <a:t>3/3/2010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1DB1BD-AE8F-4BD4-A5C3-17AA80828976}" type="datetimeFigureOut">
              <a:rPr lang="en-US" smtClean="0"/>
              <a:pPr/>
              <a:t>3/3/2010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1DB1BD-AE8F-4BD4-A5C3-17AA80828976}" type="datetimeFigureOut">
              <a:rPr lang="en-US" smtClean="0"/>
              <a:pPr/>
              <a:t>3/3/2010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DB1BD-AE8F-4BD4-A5C3-17AA80828976}" type="datetimeFigureOut">
              <a:rPr lang="en-US" smtClean="0"/>
              <a:pPr/>
              <a:t>3/3/2010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B1BD-AE8F-4BD4-A5C3-17AA80828976}" type="datetimeFigureOut">
              <a:rPr lang="en-US" smtClean="0"/>
              <a:pPr/>
              <a:t>3/3/2010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B1BD-AE8F-4BD4-A5C3-17AA80828976}" type="datetimeFigureOut">
              <a:rPr lang="en-US" smtClean="0"/>
              <a:pPr/>
              <a:t>3/3/2010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14AF-0C93-4D13-B40F-856989D4D2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1DB1BD-AE8F-4BD4-A5C3-17AA80828976}" type="datetimeFigureOut">
              <a:rPr lang="en-US" smtClean="0"/>
              <a:pPr/>
              <a:t>3/3/2010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614AF-0C93-4D13-B40F-856989D4D2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3" cstate="print">
            <a:lum bright="44000" contrast="-41000"/>
          </a:blip>
          <a:stretch>
            <a:fillRect/>
          </a:stretch>
        </p:blipFill>
        <p:spPr>
          <a:xfrm>
            <a:off x="0" y="0"/>
            <a:ext cx="9144000" cy="6858000"/>
          </a:xfrm>
          <a:prstGeom prst="rect">
            <a:avLst/>
          </a:prstGeom>
        </p:spPr>
      </p:pic>
      <p:sp>
        <p:nvSpPr>
          <p:cNvPr id="3" name="Subtitle 2"/>
          <p:cNvSpPr>
            <a:spLocks noGrp="1"/>
          </p:cNvSpPr>
          <p:nvPr>
            <p:ph type="subTitle" idx="1"/>
          </p:nvPr>
        </p:nvSpPr>
        <p:spPr>
          <a:xfrm>
            <a:off x="1066800" y="1828800"/>
            <a:ext cx="7696200" cy="838200"/>
          </a:xfrm>
        </p:spPr>
        <p:txBody>
          <a:bodyPr>
            <a:normAutofit/>
          </a:bodyPr>
          <a:lstStyle/>
          <a:p>
            <a:pPr algn="l"/>
            <a:r>
              <a:rPr lang="en-US" sz="4000" i="1" dirty="0" smtClean="0">
                <a:solidFill>
                  <a:schemeClr val="tx1"/>
                </a:solidFill>
                <a:effectLst>
                  <a:outerShdw blurRad="38100" dist="38100" dir="2700000" algn="tl">
                    <a:srgbClr val="000000">
                      <a:alpha val="43137"/>
                    </a:srgbClr>
                  </a:outerShdw>
                </a:effectLst>
                <a:latin typeface="Bookman Old Style" pitchFamily="18" charset="0"/>
              </a:rPr>
              <a:t>Life’s Greatest Moments</a:t>
            </a:r>
            <a:endParaRPr lang="en-US" sz="4000" i="1" dirty="0">
              <a:solidFill>
                <a:schemeClr val="tx1"/>
              </a:solidFill>
              <a:effectLst>
                <a:outerShdw blurRad="38100" dist="38100" dir="2700000" algn="tl">
                  <a:srgbClr val="000000">
                    <a:alpha val="43137"/>
                  </a:srgbClr>
                </a:outerShdw>
              </a:effectLst>
              <a:latin typeface="Bookman Old Style" pitchFamily="18" charset="0"/>
            </a:endParaRPr>
          </a:p>
        </p:txBody>
      </p:sp>
      <p:sp>
        <p:nvSpPr>
          <p:cNvPr id="4" name="Rectangle 3"/>
          <p:cNvSpPr/>
          <p:nvPr/>
        </p:nvSpPr>
        <p:spPr>
          <a:xfrm>
            <a:off x="759013" y="609600"/>
            <a:ext cx="5958682" cy="144655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8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man Old Style" pitchFamily="18" charset="0"/>
              </a:rPr>
              <a:t>WORSHIP</a:t>
            </a:r>
            <a:r>
              <a:rPr lang="en-US"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endParaRPr lang="en-US" sz="8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
        <p:nvSpPr>
          <p:cNvPr id="7" name="TextBox 6"/>
          <p:cNvSpPr txBox="1"/>
          <p:nvPr/>
        </p:nvSpPr>
        <p:spPr>
          <a:xfrm>
            <a:off x="1295400" y="3124200"/>
            <a:ext cx="6705600" cy="3323987"/>
          </a:xfrm>
          <a:prstGeom prst="rect">
            <a:avLst/>
          </a:prstGeom>
          <a:noFill/>
        </p:spPr>
        <p:txBody>
          <a:bodyPr wrap="square" rtlCol="0">
            <a:spAutoFit/>
          </a:bodyPr>
          <a:lstStyle/>
          <a:p>
            <a:pPr algn="ctr"/>
            <a:r>
              <a:rPr lang="en-US" sz="2800" i="1" dirty="0">
                <a:latin typeface="Brush Script MT" pitchFamily="66" charset="0"/>
              </a:rPr>
              <a:t>Ascribe to the LORD, O families of the peoples, </a:t>
            </a:r>
            <a:endParaRPr lang="en-US" sz="2800" i="1" dirty="0" smtClean="0">
              <a:latin typeface="Brush Script MT" pitchFamily="66" charset="0"/>
            </a:endParaRPr>
          </a:p>
          <a:p>
            <a:pPr algn="ctr"/>
            <a:r>
              <a:rPr lang="en-US" sz="2800" i="1" dirty="0" smtClean="0">
                <a:latin typeface="Brush Script MT" pitchFamily="66" charset="0"/>
              </a:rPr>
              <a:t>ascribe </a:t>
            </a:r>
            <a:r>
              <a:rPr lang="en-US" sz="2800" i="1" dirty="0">
                <a:latin typeface="Brush Script MT" pitchFamily="66" charset="0"/>
              </a:rPr>
              <a:t>to the LORD glory and strength! </a:t>
            </a:r>
            <a:endParaRPr lang="en-US" sz="2800" i="1" dirty="0" smtClean="0">
              <a:latin typeface="Brush Script MT" pitchFamily="66" charset="0"/>
            </a:endParaRPr>
          </a:p>
          <a:p>
            <a:pPr algn="ctr"/>
            <a:r>
              <a:rPr lang="en-US" sz="2800" i="1" dirty="0" smtClean="0">
                <a:latin typeface="Brush Script MT" pitchFamily="66" charset="0"/>
              </a:rPr>
              <a:t>Ascribe </a:t>
            </a:r>
            <a:r>
              <a:rPr lang="en-US" sz="2800" i="1" dirty="0">
                <a:latin typeface="Brush Script MT" pitchFamily="66" charset="0"/>
              </a:rPr>
              <a:t>to the LORD the glory due his name; </a:t>
            </a:r>
            <a:endParaRPr lang="en-US" sz="2800" i="1" dirty="0" smtClean="0">
              <a:latin typeface="Brush Script MT" pitchFamily="66" charset="0"/>
            </a:endParaRPr>
          </a:p>
          <a:p>
            <a:pPr algn="ctr"/>
            <a:r>
              <a:rPr lang="en-US" sz="2800" i="1" dirty="0" smtClean="0">
                <a:latin typeface="Brush Script MT" pitchFamily="66" charset="0"/>
              </a:rPr>
              <a:t>bring </a:t>
            </a:r>
            <a:r>
              <a:rPr lang="en-US" sz="2800" i="1" dirty="0">
                <a:latin typeface="Brush Script MT" pitchFamily="66" charset="0"/>
              </a:rPr>
              <a:t>an offering, and come into his courts</a:t>
            </a:r>
            <a:r>
              <a:rPr lang="en-US" sz="2800" i="1" dirty="0" smtClean="0">
                <a:latin typeface="Brush Script MT" pitchFamily="66" charset="0"/>
              </a:rPr>
              <a:t>! </a:t>
            </a:r>
          </a:p>
          <a:p>
            <a:pPr algn="ctr"/>
            <a:r>
              <a:rPr lang="en-US" sz="2800" i="1" dirty="0" smtClean="0">
                <a:latin typeface="Brush Script MT" pitchFamily="66" charset="0"/>
              </a:rPr>
              <a:t>Worship </a:t>
            </a:r>
            <a:r>
              <a:rPr lang="en-US" sz="2800" i="1" dirty="0">
                <a:latin typeface="Brush Script MT" pitchFamily="66" charset="0"/>
              </a:rPr>
              <a:t>the LORD in the splendor of holiness; </a:t>
            </a:r>
            <a:endParaRPr lang="en-US" sz="2800" i="1" dirty="0" smtClean="0">
              <a:latin typeface="Brush Script MT" pitchFamily="66" charset="0"/>
            </a:endParaRPr>
          </a:p>
          <a:p>
            <a:pPr algn="ctr"/>
            <a:r>
              <a:rPr lang="en-US" sz="2800" i="1" dirty="0" smtClean="0">
                <a:latin typeface="Brush Script MT" pitchFamily="66" charset="0"/>
              </a:rPr>
              <a:t>tremble </a:t>
            </a:r>
            <a:r>
              <a:rPr lang="en-US" sz="2800" i="1" dirty="0">
                <a:latin typeface="Brush Script MT" pitchFamily="66" charset="0"/>
              </a:rPr>
              <a:t>before him, all the earth! </a:t>
            </a:r>
            <a:r>
              <a:rPr lang="en-US" sz="2800" i="1" dirty="0" smtClean="0">
                <a:latin typeface="Brush Script MT" pitchFamily="66" charset="0"/>
              </a:rPr>
              <a:t> </a:t>
            </a:r>
          </a:p>
          <a:p>
            <a:pPr algn="r"/>
            <a:r>
              <a:rPr lang="en-US" sz="2400" b="1" dirty="0" smtClean="0"/>
              <a:t>Psalm 96:7-9</a:t>
            </a:r>
            <a:endParaRPr lang="en-US" sz="2400" b="1" dirty="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par>
                          <p:cTn id="8" fill="hold">
                            <p:stCondLst>
                              <p:cond delay="3000"/>
                            </p:stCondLst>
                            <p:childTnLst>
                              <p:par>
                                <p:cTn id="9" presetID="47"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5000"/>
                            </p:stCondLst>
                            <p:childTnLst>
                              <p:par>
                                <p:cTn id="15" presetID="47"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anim calcmode="lin" valueType="num">
                                      <p:cBhvr>
                                        <p:cTn id="18" dur="2000" fill="hold"/>
                                        <p:tgtEl>
                                          <p:spTgt spid="7"/>
                                        </p:tgtEl>
                                        <p:attrNameLst>
                                          <p:attrName>ppt_x</p:attrName>
                                        </p:attrNameLst>
                                      </p:cBhvr>
                                      <p:tavLst>
                                        <p:tav tm="0">
                                          <p:val>
                                            <p:strVal val="#ppt_x"/>
                                          </p:val>
                                        </p:tav>
                                        <p:tav tm="100000">
                                          <p:val>
                                            <p:strVal val="#ppt_x"/>
                                          </p:val>
                                        </p:tav>
                                      </p:tavLst>
                                    </p:anim>
                                    <p:anim calcmode="lin" valueType="num">
                                      <p:cBhvr>
                                        <p:cTn id="19"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152400" y="1143000"/>
            <a:ext cx="8839200" cy="5486400"/>
          </a:xfrm>
        </p:spPr>
        <p:txBody>
          <a:bodyPr>
            <a:normAutofit/>
          </a:bodyPr>
          <a:lstStyle/>
          <a:p>
            <a:pPr>
              <a:buNone/>
            </a:pPr>
            <a:r>
              <a:rPr lang="en-US" sz="2800" b="1" dirty="0" smtClean="0">
                <a:solidFill>
                  <a:schemeClr val="tx1"/>
                </a:solidFill>
                <a:latin typeface="Charlesworth" pitchFamily="82" charset="0"/>
              </a:rPr>
              <a:t> </a:t>
            </a:r>
            <a:r>
              <a:rPr lang="en-US" sz="3600" i="1" dirty="0" smtClean="0">
                <a:solidFill>
                  <a:schemeClr val="tx1"/>
                </a:solidFill>
                <a:latin typeface="Baskerville Old Face" pitchFamily="18" charset="0"/>
              </a:rPr>
              <a:t>Worship includes…</a:t>
            </a:r>
            <a:endParaRPr lang="en-US" sz="4000" i="1" u="sng" dirty="0" smtClean="0">
              <a:solidFill>
                <a:schemeClr val="tx1"/>
              </a:solidFill>
              <a:effectLst>
                <a:outerShdw blurRad="38100" dist="38100" dir="2700000" algn="tl">
                  <a:srgbClr val="000000">
                    <a:alpha val="43137"/>
                  </a:srgbClr>
                </a:outerShdw>
              </a:effectLst>
              <a:latin typeface="Baskerville Old Face" pitchFamily="18" charset="0"/>
            </a:endParaRPr>
          </a:p>
          <a:p>
            <a:pPr>
              <a:buFont typeface="Wingdings" pitchFamily="2" charset="2"/>
              <a:buChar char="ü"/>
            </a:pPr>
            <a:r>
              <a:rPr lang="en-US" sz="3600" b="1" dirty="0" smtClean="0">
                <a:solidFill>
                  <a:schemeClr val="tx1"/>
                </a:solidFill>
                <a:latin typeface="Baskerville Old Face" pitchFamily="18" charset="0"/>
              </a:rPr>
              <a:t>Rejoicing in Him…</a:t>
            </a:r>
          </a:p>
          <a:p>
            <a:pPr lvl="1">
              <a:buFont typeface="Wingdings" pitchFamily="2" charset="2"/>
              <a:buChar char="§"/>
            </a:pPr>
            <a:r>
              <a:rPr lang="en-US" i="1" dirty="0" smtClean="0">
                <a:solidFill>
                  <a:schemeClr val="tx1"/>
                </a:solidFill>
                <a:latin typeface="Baskerville Old Face" pitchFamily="18" charset="0"/>
              </a:rPr>
              <a:t>Psalm 35:9; 63:11; Philippians 4:4</a:t>
            </a:r>
          </a:p>
          <a:p>
            <a:pPr>
              <a:buFont typeface="Wingdings" pitchFamily="2" charset="2"/>
              <a:buChar char="ü"/>
            </a:pPr>
            <a:r>
              <a:rPr lang="en-US" sz="3600" b="1" dirty="0" smtClean="0">
                <a:latin typeface="Baskerville Old Face" pitchFamily="18" charset="0"/>
              </a:rPr>
              <a:t>Thanking Him…</a:t>
            </a:r>
          </a:p>
          <a:p>
            <a:pPr lvl="1">
              <a:buFont typeface="Wingdings" pitchFamily="2" charset="2"/>
              <a:buChar char="§"/>
            </a:pPr>
            <a:r>
              <a:rPr lang="en-US" i="1" dirty="0" smtClean="0">
                <a:latin typeface="Baskerville Old Face" pitchFamily="18" charset="0"/>
              </a:rPr>
              <a:t>Psalm 7:17; 9:1; Luke 17:6; Colossians 3:17 </a:t>
            </a: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WORSHIP</a:t>
            </a:r>
            <a:r>
              <a:rPr lang="en-US" sz="36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a:t>
            </a:r>
            <a:r>
              <a:rPr lang="en-US" sz="48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 </a:t>
            </a:r>
            <a:r>
              <a:rPr lang="en-US" sz="2800" i="1" dirty="0" smtClean="0">
                <a:ln>
                  <a:solidFill>
                    <a:schemeClr val="tx1"/>
                  </a:solidFill>
                </a:ln>
                <a:solidFill>
                  <a:schemeClr val="tx1"/>
                </a:solidFill>
                <a:latin typeface="Baskerville Old Face" pitchFamily="18" charset="0"/>
              </a:rPr>
              <a:t>Life’s Greatest Moments</a:t>
            </a:r>
            <a:endParaRPr lang="en-US" sz="4800" i="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295400"/>
            <a:ext cx="8610600" cy="5334000"/>
          </a:xfrm>
        </p:spPr>
        <p:txBody>
          <a:bodyPr>
            <a:normAutofit/>
          </a:bodyPr>
          <a:lstStyle/>
          <a:p>
            <a:pPr>
              <a:buNone/>
            </a:pPr>
            <a:r>
              <a:rPr lang="en-US" sz="2800" b="1" dirty="0" smtClean="0">
                <a:solidFill>
                  <a:schemeClr val="tx1"/>
                </a:solidFill>
                <a:latin typeface="Charlesworth" pitchFamily="82" charset="0"/>
              </a:rPr>
              <a:t> </a:t>
            </a:r>
            <a:r>
              <a:rPr lang="en-US" sz="4000" b="1" i="1" u="sng" dirty="0" smtClean="0">
                <a:solidFill>
                  <a:schemeClr val="tx1"/>
                </a:solidFill>
                <a:effectLst>
                  <a:outerShdw blurRad="38100" dist="38100" dir="2700000" algn="tl">
                    <a:srgbClr val="000000">
                      <a:alpha val="43137"/>
                    </a:srgbClr>
                  </a:outerShdw>
                </a:effectLst>
                <a:latin typeface="Baskerville Old Face" pitchFamily="18" charset="0"/>
              </a:rPr>
              <a:t>Scriptural Concept:</a:t>
            </a:r>
            <a:endParaRPr lang="en-US" sz="3600" b="1" i="1" u="sng" dirty="0" smtClean="0">
              <a:solidFill>
                <a:schemeClr val="tx1"/>
              </a:solidFill>
              <a:effectLst>
                <a:outerShdw blurRad="38100" dist="38100" dir="2700000" algn="tl">
                  <a:srgbClr val="000000">
                    <a:alpha val="43137"/>
                  </a:srgbClr>
                </a:outerShdw>
              </a:effectLst>
              <a:latin typeface="Baskerville Old Face" pitchFamily="18" charset="0"/>
            </a:endParaRPr>
          </a:p>
          <a:p>
            <a:pPr>
              <a:buNone/>
            </a:pPr>
            <a:r>
              <a:rPr lang="en-US" sz="3600" dirty="0" smtClean="0">
                <a:latin typeface="Baskerville Old Face" pitchFamily="18" charset="0"/>
              </a:rPr>
              <a:t>	</a:t>
            </a:r>
            <a:r>
              <a:rPr lang="en-US" sz="3600" i="1" dirty="0" smtClean="0">
                <a:latin typeface="Baskerville Old Face" pitchFamily="18" charset="0"/>
              </a:rPr>
              <a:t>God, who is set apart from evil and is holy by nature, identifies with us so as to provide lovingly for our needs. We should worship God in recognition of His greatness and in response to Him as the giver of all good gifts (</a:t>
            </a:r>
            <a:r>
              <a:rPr lang="en-US" sz="3600" b="1" i="1" dirty="0" smtClean="0">
                <a:latin typeface="Baskerville Old Face" pitchFamily="18" charset="0"/>
              </a:rPr>
              <a:t>James 1:17</a:t>
            </a:r>
            <a:r>
              <a:rPr lang="en-US" sz="3600" i="1" dirty="0" smtClean="0">
                <a:latin typeface="Baskerville Old Face" pitchFamily="18" charset="0"/>
              </a:rPr>
              <a:t>) because of who He is, what He has done, is doing, and will do.  </a:t>
            </a:r>
            <a:r>
              <a:rPr lang="en-US" sz="3600" i="1" dirty="0" smtClean="0">
                <a:solidFill>
                  <a:schemeClr val="tx1"/>
                </a:solidFill>
                <a:latin typeface="Baskerville Old Face" pitchFamily="18" charset="0"/>
              </a:rPr>
              <a:t> </a:t>
            </a:r>
            <a:endParaRPr lang="en-US" sz="4400" i="1" dirty="0">
              <a:solidFill>
                <a:schemeClr val="tx1"/>
              </a:solidFill>
              <a:latin typeface="Baskerville Old Face" pitchFamily="18" charset="0"/>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WORSHIP</a:t>
            </a:r>
            <a:r>
              <a:rPr lang="en-US" sz="36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a:t>
            </a:r>
            <a:r>
              <a:rPr lang="en-US" sz="48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 </a:t>
            </a:r>
            <a:r>
              <a:rPr lang="en-US" sz="2800" i="1" dirty="0" smtClean="0">
                <a:ln>
                  <a:solidFill>
                    <a:schemeClr val="tx1"/>
                  </a:solidFill>
                </a:ln>
                <a:solidFill>
                  <a:schemeClr val="tx1"/>
                </a:solidFill>
                <a:latin typeface="Baskerville Old Face" pitchFamily="18" charset="0"/>
              </a:rPr>
              <a:t>Life’s Greatest Moments</a:t>
            </a:r>
            <a:endParaRPr lang="en-US" sz="4800" i="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295400"/>
            <a:ext cx="8610600" cy="5334000"/>
          </a:xfrm>
        </p:spPr>
        <p:txBody>
          <a:bodyPr>
            <a:normAutofit/>
          </a:bodyPr>
          <a:lstStyle/>
          <a:p>
            <a:pPr>
              <a:buNone/>
            </a:pPr>
            <a:r>
              <a:rPr lang="en-US" sz="2800" b="1" dirty="0" smtClean="0">
                <a:solidFill>
                  <a:schemeClr val="tx1"/>
                </a:solidFill>
                <a:latin typeface="Charlesworth" pitchFamily="82" charset="0"/>
              </a:rPr>
              <a:t> </a:t>
            </a:r>
            <a:r>
              <a:rPr lang="en-US" sz="4000" b="1" i="1" u="sng" dirty="0" smtClean="0">
                <a:solidFill>
                  <a:schemeClr val="tx1"/>
                </a:solidFill>
                <a:effectLst>
                  <a:outerShdw blurRad="38100" dist="38100" dir="2700000" algn="tl">
                    <a:srgbClr val="000000">
                      <a:alpha val="43137"/>
                    </a:srgbClr>
                  </a:outerShdw>
                </a:effectLst>
                <a:latin typeface="Baskerville Old Face" pitchFamily="18" charset="0"/>
              </a:rPr>
              <a:t>Scriptural Concept:</a:t>
            </a:r>
            <a:endParaRPr lang="en-US" sz="3600" b="1" i="1" u="sng" dirty="0" smtClean="0">
              <a:solidFill>
                <a:schemeClr val="tx1"/>
              </a:solidFill>
              <a:effectLst>
                <a:outerShdw blurRad="38100" dist="38100" dir="2700000" algn="tl">
                  <a:srgbClr val="000000">
                    <a:alpha val="43137"/>
                  </a:srgbClr>
                </a:outerShdw>
              </a:effectLst>
              <a:latin typeface="Baskerville Old Face" pitchFamily="18" charset="0"/>
            </a:endParaRPr>
          </a:p>
          <a:p>
            <a:r>
              <a:rPr lang="en-US" sz="3600" i="1" dirty="0" smtClean="0">
                <a:solidFill>
                  <a:schemeClr val="tx1"/>
                </a:solidFill>
                <a:latin typeface="Baskerville Old Face" pitchFamily="18" charset="0"/>
              </a:rPr>
              <a:t>Our worship is </a:t>
            </a:r>
            <a:r>
              <a:rPr lang="en-US" sz="3600" i="1" u="sng" dirty="0" smtClean="0">
                <a:solidFill>
                  <a:schemeClr val="tx1"/>
                </a:solidFill>
                <a:latin typeface="Baskerville Old Face" pitchFamily="18" charset="0"/>
              </a:rPr>
              <a:t>not</a:t>
            </a:r>
            <a:r>
              <a:rPr lang="en-US" sz="3600" i="1" dirty="0" smtClean="0">
                <a:solidFill>
                  <a:schemeClr val="tx1"/>
                </a:solidFill>
                <a:latin typeface="Baskerville Old Face" pitchFamily="18" charset="0"/>
              </a:rPr>
              <a:t> based on what we can do for God, but on what He does for us.</a:t>
            </a:r>
          </a:p>
          <a:p>
            <a:r>
              <a:rPr lang="en-US" sz="3600" i="1" dirty="0" smtClean="0">
                <a:latin typeface="Baskerville Old Face" pitchFamily="18" charset="0"/>
              </a:rPr>
              <a:t>Our worship is based on the recognition of His awesomeness and graciousness.</a:t>
            </a:r>
          </a:p>
          <a:p>
            <a:r>
              <a:rPr lang="en-US" sz="3600" i="1" dirty="0" smtClean="0">
                <a:solidFill>
                  <a:schemeClr val="tx1"/>
                </a:solidFill>
                <a:latin typeface="Baskerville Old Face" pitchFamily="18" charset="0"/>
              </a:rPr>
              <a:t>Our worship seeks to do what we can to show our adoration, admiration, devotion and appreciation.</a:t>
            </a:r>
          </a:p>
          <a:p>
            <a:endParaRPr lang="en-US" sz="3600" i="1" dirty="0">
              <a:solidFill>
                <a:schemeClr val="tx1"/>
              </a:solidFill>
              <a:latin typeface="Baskerville Old Face" pitchFamily="18" charset="0"/>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WORSHIP</a:t>
            </a:r>
            <a:r>
              <a:rPr lang="en-US" sz="36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a:t>
            </a:r>
            <a:r>
              <a:rPr lang="en-US" sz="48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 </a:t>
            </a:r>
            <a:r>
              <a:rPr lang="en-US" sz="2800" i="1" dirty="0" smtClean="0">
                <a:ln>
                  <a:solidFill>
                    <a:schemeClr val="tx1"/>
                  </a:solidFill>
                </a:ln>
                <a:solidFill>
                  <a:schemeClr val="tx1"/>
                </a:solidFill>
                <a:latin typeface="Baskerville Old Face" pitchFamily="18" charset="0"/>
              </a:rPr>
              <a:t>Life’s Greatest Moments</a:t>
            </a:r>
            <a:endParaRPr lang="en-US" sz="4800" i="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295400"/>
            <a:ext cx="8610600" cy="5334000"/>
          </a:xfrm>
        </p:spPr>
        <p:txBody>
          <a:bodyPr>
            <a:normAutofit/>
          </a:bodyPr>
          <a:lstStyle/>
          <a:p>
            <a:pPr>
              <a:buNone/>
            </a:pPr>
            <a:r>
              <a:rPr lang="en-US" sz="2800" b="1" dirty="0" smtClean="0">
                <a:solidFill>
                  <a:schemeClr val="tx1"/>
                </a:solidFill>
                <a:latin typeface="Charlesworth" pitchFamily="82" charset="0"/>
              </a:rPr>
              <a:t> </a:t>
            </a:r>
            <a:r>
              <a:rPr lang="en-US" sz="4000" b="1" i="1" u="sng" dirty="0" smtClean="0">
                <a:solidFill>
                  <a:schemeClr val="tx1"/>
                </a:solidFill>
                <a:effectLst>
                  <a:outerShdw blurRad="38100" dist="38100" dir="2700000" algn="tl">
                    <a:srgbClr val="000000">
                      <a:alpha val="43137"/>
                    </a:srgbClr>
                  </a:outerShdw>
                </a:effectLst>
                <a:latin typeface="Baskerville Old Face" pitchFamily="18" charset="0"/>
              </a:rPr>
              <a:t>Scriptural Concept:</a:t>
            </a:r>
            <a:endParaRPr lang="en-US" sz="3600" b="1" i="1" u="sng" dirty="0" smtClean="0">
              <a:solidFill>
                <a:schemeClr val="tx1"/>
              </a:solidFill>
              <a:effectLst>
                <a:outerShdw blurRad="38100" dist="38100" dir="2700000" algn="tl">
                  <a:srgbClr val="000000">
                    <a:alpha val="43137"/>
                  </a:srgbClr>
                </a:outerShdw>
              </a:effectLst>
              <a:latin typeface="Baskerville Old Face" pitchFamily="18" charset="0"/>
            </a:endParaRPr>
          </a:p>
          <a:p>
            <a:r>
              <a:rPr lang="en-US" sz="3600" dirty="0" smtClean="0">
                <a:solidFill>
                  <a:schemeClr val="tx1"/>
                </a:solidFill>
                <a:latin typeface="Baskerville Old Face" pitchFamily="18" charset="0"/>
              </a:rPr>
              <a:t>Outward expressions unaccompanied by </a:t>
            </a:r>
            <a:r>
              <a:rPr lang="en-US" sz="3600" i="1" dirty="0" smtClean="0">
                <a:solidFill>
                  <a:schemeClr val="tx1"/>
                </a:solidFill>
                <a:effectLst>
                  <a:outerShdw blurRad="38100" dist="38100" dir="2700000" algn="tl">
                    <a:srgbClr val="000000">
                      <a:alpha val="43137"/>
                    </a:srgbClr>
                  </a:outerShdw>
                </a:effectLst>
                <a:latin typeface="Baskerville Old Face" pitchFamily="18" charset="0"/>
              </a:rPr>
              <a:t>sincerity of heart </a:t>
            </a:r>
            <a:r>
              <a:rPr lang="en-US" sz="3600" dirty="0" smtClean="0">
                <a:solidFill>
                  <a:schemeClr val="tx1"/>
                </a:solidFill>
                <a:latin typeface="Baskerville Old Face" pitchFamily="18" charset="0"/>
              </a:rPr>
              <a:t>are empty, meaningless, and worthless to God!</a:t>
            </a:r>
          </a:p>
          <a:p>
            <a:endParaRPr lang="en-US" sz="3600" dirty="0" smtClean="0">
              <a:solidFill>
                <a:schemeClr val="tx1"/>
              </a:solidFill>
              <a:latin typeface="Baskerville Old Face" pitchFamily="18" charset="0"/>
            </a:endParaRPr>
          </a:p>
          <a:p>
            <a:r>
              <a:rPr lang="en-US" sz="3600" dirty="0" smtClean="0">
                <a:solidFill>
                  <a:schemeClr val="tx1"/>
                </a:solidFill>
                <a:latin typeface="Baskerville Old Face" pitchFamily="18" charset="0"/>
              </a:rPr>
              <a:t>Worship should be vertical &amp; horizontal…</a:t>
            </a:r>
          </a:p>
          <a:p>
            <a:pPr lvl="1">
              <a:buFont typeface="Wingdings" pitchFamily="2" charset="2"/>
              <a:buChar char="§"/>
            </a:pPr>
            <a:r>
              <a:rPr lang="en-US" i="1" dirty="0" smtClean="0">
                <a:latin typeface="Baskerville Old Face" pitchFamily="18" charset="0"/>
              </a:rPr>
              <a:t>Means it should build relationships                                         with God as well as with                                                       each other.</a:t>
            </a:r>
            <a:endParaRPr lang="en-US" i="1" dirty="0">
              <a:solidFill>
                <a:schemeClr val="tx1"/>
              </a:solidFill>
              <a:latin typeface="Baskerville Old Face" pitchFamily="18" charset="0"/>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WORSHIP</a:t>
            </a:r>
            <a:r>
              <a:rPr lang="en-US" sz="36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a:t>
            </a:r>
            <a:r>
              <a:rPr lang="en-US" sz="48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 </a:t>
            </a:r>
            <a:r>
              <a:rPr lang="en-US" sz="2800" i="1" dirty="0" smtClean="0">
                <a:ln>
                  <a:solidFill>
                    <a:schemeClr val="tx1"/>
                  </a:solidFill>
                </a:ln>
                <a:solidFill>
                  <a:schemeClr val="tx1"/>
                </a:solidFill>
                <a:latin typeface="Baskerville Old Face" pitchFamily="18" charset="0"/>
              </a:rPr>
              <a:t>Life’s Greatest Moments</a:t>
            </a:r>
            <a:endParaRPr lang="en-US" sz="4800" i="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endParaRPr>
          </a:p>
        </p:txBody>
      </p:sp>
      <p:sp>
        <p:nvSpPr>
          <p:cNvPr id="6" name="Left-Right-Up Arrow 5"/>
          <p:cNvSpPr/>
          <p:nvPr/>
        </p:nvSpPr>
        <p:spPr>
          <a:xfrm>
            <a:off x="5562600" y="4953000"/>
            <a:ext cx="2971800" cy="167640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019800" y="5943600"/>
            <a:ext cx="2133600" cy="523220"/>
          </a:xfrm>
          <a:prstGeom prst="rect">
            <a:avLst/>
          </a:prstGeom>
          <a:noFill/>
        </p:spPr>
        <p:txBody>
          <a:bodyPr wrap="square" lIns="91440" tIns="45720" rIns="91440" bIns="45720">
            <a:spAutoFit/>
          </a:bodyPr>
          <a:lstStyle/>
          <a:p>
            <a:pPr algn="ctr"/>
            <a:r>
              <a:rPr lang="en-US"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One Another</a:t>
            </a:r>
            <a:endParaRPr lang="en-US" sz="2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Rectangle 7"/>
          <p:cNvSpPr/>
          <p:nvPr/>
        </p:nvSpPr>
        <p:spPr>
          <a:xfrm rot="16200000">
            <a:off x="6609919" y="5251594"/>
            <a:ext cx="877163" cy="584775"/>
          </a:xfrm>
          <a:prstGeom prst="rect">
            <a:avLst/>
          </a:prstGeom>
          <a:noFill/>
        </p:spPr>
        <p:txBody>
          <a:bodyPr wrap="square" lIns="91440" tIns="45720" rIns="91440" bIns="45720">
            <a:spAutoFit/>
          </a:bodyPr>
          <a:lstStyle/>
          <a:p>
            <a:pPr algn="ctr"/>
            <a:r>
              <a:rPr lang="en-US" sz="32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God</a:t>
            </a:r>
            <a:endParaRPr lang="en-US" sz="32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7" presetClass="entr" presetSubtype="0" fill="hold" grpId="0"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3" presetID="55"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strVal val="#ppt_w*0.70"/>
                                          </p:val>
                                        </p:tav>
                                        <p:tav tm="100000">
                                          <p:val>
                                            <p:strVal val="#ppt_w"/>
                                          </p:val>
                                        </p:tav>
                                      </p:tavLst>
                                    </p:anim>
                                    <p:anim calcmode="lin" valueType="num">
                                      <p:cBhvr>
                                        <p:cTn id="26" dur="1000" fill="hold"/>
                                        <p:tgtEl>
                                          <p:spTgt spid="6"/>
                                        </p:tgtEl>
                                        <p:attrNameLst>
                                          <p:attrName>ppt_h</p:attrName>
                                        </p:attrNameLst>
                                      </p:cBhvr>
                                      <p:tavLst>
                                        <p:tav tm="0">
                                          <p:val>
                                            <p:strVal val="#ppt_h"/>
                                          </p:val>
                                        </p:tav>
                                        <p:tav tm="100000">
                                          <p:val>
                                            <p:strVal val="#ppt_h"/>
                                          </p:val>
                                        </p:tav>
                                      </p:tavLst>
                                    </p:anim>
                                    <p:animEffect transition="in" filter="fade">
                                      <p:cBhvr>
                                        <p:cTn id="27" dur="1000"/>
                                        <p:tgtEl>
                                          <p:spTgt spid="6"/>
                                        </p:tgtEl>
                                      </p:cBhvr>
                                    </p:animEffect>
                                  </p:childTnLst>
                                </p:cTn>
                              </p:par>
                            </p:childTnLst>
                          </p:cTn>
                        </p:par>
                        <p:par>
                          <p:cTn id="28" fill="hold">
                            <p:stCondLst>
                              <p:cond delay="2000"/>
                            </p:stCondLst>
                            <p:childTnLst>
                              <p:par>
                                <p:cTn id="29" presetID="22" presetClass="entr" presetSubtype="4"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1000"/>
                                        <p:tgtEl>
                                          <p:spTgt spid="8"/>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left)">
                                      <p:cBhvr>
                                        <p:cTn id="3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295400"/>
            <a:ext cx="8610600" cy="5334000"/>
          </a:xfrm>
        </p:spPr>
        <p:txBody>
          <a:bodyPr>
            <a:normAutofit/>
          </a:bodyPr>
          <a:lstStyle/>
          <a:p>
            <a:pPr>
              <a:buNone/>
            </a:pPr>
            <a:r>
              <a:rPr lang="en-US" sz="2800" b="1" dirty="0" smtClean="0">
                <a:solidFill>
                  <a:schemeClr val="tx1"/>
                </a:solidFill>
                <a:latin typeface="Charlesworth" pitchFamily="82" charset="0"/>
              </a:rPr>
              <a:t> </a:t>
            </a:r>
            <a:r>
              <a:rPr lang="en-US" sz="4000" b="1" i="1" u="sng" dirty="0" smtClean="0">
                <a:solidFill>
                  <a:schemeClr val="tx1"/>
                </a:solidFill>
                <a:effectLst>
                  <a:outerShdw blurRad="38100" dist="38100" dir="2700000" algn="tl">
                    <a:srgbClr val="000000">
                      <a:alpha val="43137"/>
                    </a:srgbClr>
                  </a:outerShdw>
                </a:effectLst>
                <a:latin typeface="Baskerville Old Face" pitchFamily="18" charset="0"/>
              </a:rPr>
              <a:t>Scriptural Concept:</a:t>
            </a:r>
          </a:p>
          <a:p>
            <a:r>
              <a:rPr lang="en-US" sz="3600" dirty="0" smtClean="0">
                <a:latin typeface="Baskerville Old Face" pitchFamily="18" charset="0"/>
              </a:rPr>
              <a:t>God desires corporate worship </a:t>
            </a:r>
            <a:r>
              <a:rPr lang="en-US" sz="2400" b="1" i="1" dirty="0" smtClean="0">
                <a:latin typeface="Baskerville Old Face" pitchFamily="18" charset="0"/>
              </a:rPr>
              <a:t>(Heb.10:25)</a:t>
            </a:r>
            <a:endParaRPr lang="en-US" sz="3600" b="1" i="1" dirty="0" smtClean="0">
              <a:latin typeface="Baskerville Old Face" pitchFamily="18" charset="0"/>
            </a:endParaRPr>
          </a:p>
          <a:p>
            <a:r>
              <a:rPr lang="en-US" sz="3600" dirty="0" smtClean="0">
                <a:solidFill>
                  <a:schemeClr val="tx1"/>
                </a:solidFill>
                <a:latin typeface="Baskerville Old Face" pitchFamily="18" charset="0"/>
              </a:rPr>
              <a:t>Private or family worship is very important to spiritual growth…</a:t>
            </a:r>
          </a:p>
          <a:p>
            <a:r>
              <a:rPr lang="en-US" sz="3600" dirty="0" smtClean="0">
                <a:solidFill>
                  <a:schemeClr val="tx1"/>
                </a:solidFill>
                <a:latin typeface="Baskerville Old Face" pitchFamily="18" charset="0"/>
              </a:rPr>
              <a:t>But corporate worship provides something the other cannot…</a:t>
            </a:r>
          </a:p>
          <a:p>
            <a:pPr lvl="1">
              <a:buFont typeface="Wingdings" pitchFamily="2" charset="2"/>
              <a:buChar char="§"/>
            </a:pPr>
            <a:r>
              <a:rPr lang="en-US" sz="3200" i="1" dirty="0" smtClean="0">
                <a:latin typeface="Baskerville Old Face" pitchFamily="18" charset="0"/>
              </a:rPr>
              <a:t>Joint participation in a faith building event which brings a sense of fellowship and mutual encouragement.</a:t>
            </a:r>
            <a:endParaRPr lang="en-US" sz="3200" i="1" dirty="0" smtClean="0">
              <a:solidFill>
                <a:schemeClr val="tx1"/>
              </a:solidFill>
              <a:latin typeface="Baskerville Old Face" pitchFamily="18" charset="0"/>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WORSHIP</a:t>
            </a:r>
            <a:r>
              <a:rPr lang="en-US" sz="36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a:t>
            </a:r>
            <a:r>
              <a:rPr lang="en-US" sz="48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 </a:t>
            </a:r>
            <a:r>
              <a:rPr lang="en-US" sz="2800" i="1" dirty="0" smtClean="0">
                <a:ln>
                  <a:solidFill>
                    <a:schemeClr val="tx1"/>
                  </a:solidFill>
                </a:ln>
                <a:solidFill>
                  <a:schemeClr val="tx1"/>
                </a:solidFill>
                <a:latin typeface="Baskerville Old Face" pitchFamily="18" charset="0"/>
              </a:rPr>
              <a:t>Life’s Greatest Moments</a:t>
            </a:r>
            <a:endParaRPr lang="en-US" sz="4800" i="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endParaRPr>
          </a:p>
        </p:txBody>
      </p:sp>
      <p:pic>
        <p:nvPicPr>
          <p:cNvPr id="1027" name="Picture 3" descr="C:\Documents and Settings\Owner\Local Settings\Temporary Internet Files\Content.IE5\6YMQQX26\MPj04386150000[1].jpg"/>
          <p:cNvPicPr>
            <a:picLocks noChangeAspect="1" noChangeArrowheads="1"/>
          </p:cNvPicPr>
          <p:nvPr/>
        </p:nvPicPr>
        <p:blipFill>
          <a:blip r:embed="rId3" cstate="print"/>
          <a:srcRect/>
          <a:stretch>
            <a:fillRect/>
          </a:stretch>
        </p:blipFill>
        <p:spPr bwMode="auto">
          <a:xfrm>
            <a:off x="4648200" y="3505200"/>
            <a:ext cx="3400382" cy="2862798"/>
          </a:xfrm>
          <a:prstGeom prst="rect">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par>
                                <p:cTn id="13" presetID="6" presetClass="entr" presetSubtype="32" fill="hold" nodeType="with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circle(out)">
                                      <p:cBhvr>
                                        <p:cTn id="15" dur="2000"/>
                                        <p:tgtEl>
                                          <p:spTgt spid="1027"/>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xit" presetSubtype="0" fill="hold" nodeType="clickEffect">
                                  <p:stCondLst>
                                    <p:cond delay="0"/>
                                  </p:stCondLst>
                                  <p:childTnLst>
                                    <p:anim calcmode="lin" valueType="num">
                                      <p:cBhvr>
                                        <p:cTn id="19" dur="500"/>
                                        <p:tgtEl>
                                          <p:spTgt spid="1027"/>
                                        </p:tgtEl>
                                        <p:attrNameLst>
                                          <p:attrName>ppt_w</p:attrName>
                                        </p:attrNameLst>
                                      </p:cBhvr>
                                      <p:tavLst>
                                        <p:tav tm="0">
                                          <p:val>
                                            <p:strVal val="ppt_w"/>
                                          </p:val>
                                        </p:tav>
                                        <p:tav tm="100000">
                                          <p:val>
                                            <p:fltVal val="0"/>
                                          </p:val>
                                        </p:tav>
                                      </p:tavLst>
                                    </p:anim>
                                    <p:anim calcmode="lin" valueType="num">
                                      <p:cBhvr>
                                        <p:cTn id="20" dur="500"/>
                                        <p:tgtEl>
                                          <p:spTgt spid="1027"/>
                                        </p:tgtEl>
                                        <p:attrNameLst>
                                          <p:attrName>ppt_h</p:attrName>
                                        </p:attrNameLst>
                                      </p:cBhvr>
                                      <p:tavLst>
                                        <p:tav tm="0">
                                          <p:val>
                                            <p:strVal val="ppt_h"/>
                                          </p:val>
                                        </p:tav>
                                        <p:tav tm="100000">
                                          <p:val>
                                            <p:fltVal val="0"/>
                                          </p:val>
                                        </p:tav>
                                      </p:tavLst>
                                    </p:anim>
                                    <p:animEffect transition="out" filter="fade">
                                      <p:cBhvr>
                                        <p:cTn id="21" dur="500"/>
                                        <p:tgtEl>
                                          <p:spTgt spid="1027"/>
                                        </p:tgtEl>
                                      </p:cBhvr>
                                    </p:animEffect>
                                    <p:set>
                                      <p:cBhvr>
                                        <p:cTn id="22" dur="1" fill="hold">
                                          <p:stCondLst>
                                            <p:cond delay="499"/>
                                          </p:stCondLst>
                                        </p:cTn>
                                        <p:tgtEl>
                                          <p:spTgt spid="1027"/>
                                        </p:tgtEl>
                                        <p:attrNameLst>
                                          <p:attrName>style.visibility</p:attrName>
                                        </p:attrNameLst>
                                      </p:cBhvr>
                                      <p:to>
                                        <p:strVal val="hidden"/>
                                      </p:to>
                                    </p:set>
                                  </p:childTnLst>
                                </p:cTn>
                              </p:par>
                              <p:par>
                                <p:cTn id="23" presetID="22" presetClass="entr" presetSubtype="8"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left)">
                                      <p:cBhvr>
                                        <p:cTn id="25" dur="1000"/>
                                        <p:tgtEl>
                                          <p:spTgt spid="3">
                                            <p:txEl>
                                              <p:pRg st="3" end="3"/>
                                            </p:txEl>
                                          </p:spTgt>
                                        </p:tgtEl>
                                      </p:cBhvr>
                                    </p:animEffect>
                                  </p:childTnLst>
                                </p:cTn>
                              </p:par>
                            </p:childTnLst>
                          </p:cTn>
                        </p:par>
                        <p:par>
                          <p:cTn id="26" fill="hold">
                            <p:stCondLst>
                              <p:cond delay="1000"/>
                            </p:stCondLst>
                            <p:childTnLst>
                              <p:par>
                                <p:cTn id="27" presetID="47" presetClass="entr" presetSubtype="0"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295400"/>
            <a:ext cx="8610600" cy="5334000"/>
          </a:xfrm>
        </p:spPr>
        <p:txBody>
          <a:bodyPr>
            <a:normAutofit/>
          </a:bodyPr>
          <a:lstStyle/>
          <a:p>
            <a:pPr>
              <a:buNone/>
            </a:pPr>
            <a:r>
              <a:rPr lang="en-US" sz="2800" b="1" dirty="0" smtClean="0">
                <a:solidFill>
                  <a:schemeClr val="tx1"/>
                </a:solidFill>
                <a:latin typeface="Charlesworth" pitchFamily="82" charset="0"/>
              </a:rPr>
              <a:t> </a:t>
            </a:r>
            <a:r>
              <a:rPr lang="en-US" sz="4000" b="1" i="1" u="sng" dirty="0" smtClean="0">
                <a:solidFill>
                  <a:schemeClr val="tx1"/>
                </a:solidFill>
                <a:effectLst>
                  <a:outerShdw blurRad="38100" dist="38100" dir="2700000" algn="tl">
                    <a:srgbClr val="000000">
                      <a:alpha val="43137"/>
                    </a:srgbClr>
                  </a:outerShdw>
                </a:effectLst>
                <a:latin typeface="Baskerville Old Face" pitchFamily="18" charset="0"/>
              </a:rPr>
              <a:t>Scriptural Concept:</a:t>
            </a:r>
          </a:p>
          <a:p>
            <a:r>
              <a:rPr lang="en-US" sz="3600" dirty="0" smtClean="0">
                <a:solidFill>
                  <a:schemeClr val="tx1"/>
                </a:solidFill>
                <a:latin typeface="Baskerville Old Face" pitchFamily="18" charset="0"/>
              </a:rPr>
              <a:t>Our purpose in worship, in addition to appealing to God for blessings, is to make known to Him our innermost thoughts concerning Him…</a:t>
            </a:r>
          </a:p>
          <a:p>
            <a:pPr lvl="1">
              <a:buFont typeface="Wingdings" pitchFamily="2" charset="2"/>
              <a:buChar char="§"/>
            </a:pPr>
            <a:r>
              <a:rPr lang="en-US" sz="3200" i="1" dirty="0" smtClean="0">
                <a:latin typeface="Baskerville Old Face" pitchFamily="18" charset="0"/>
              </a:rPr>
              <a:t>We are to share our lives with Him.</a:t>
            </a:r>
          </a:p>
          <a:p>
            <a:pPr lvl="1">
              <a:buFont typeface="Wingdings" pitchFamily="2" charset="2"/>
              <a:buChar char="§"/>
            </a:pPr>
            <a:r>
              <a:rPr lang="en-US" sz="3200" i="1" dirty="0" smtClean="0">
                <a:solidFill>
                  <a:schemeClr val="tx1"/>
                </a:solidFill>
                <a:latin typeface="Baskerville Old Face" pitchFamily="18" charset="0"/>
              </a:rPr>
              <a:t>Our personal benefits are secondary to our need to express to our Creator His worth in our lives.</a:t>
            </a: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WORSHIP</a:t>
            </a:r>
            <a:r>
              <a:rPr lang="en-US" sz="36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a:t>
            </a:r>
            <a:r>
              <a:rPr lang="en-US" sz="48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 </a:t>
            </a:r>
            <a:r>
              <a:rPr lang="en-US" sz="2800" i="1" dirty="0" smtClean="0">
                <a:ln>
                  <a:solidFill>
                    <a:schemeClr val="tx1"/>
                  </a:solidFill>
                </a:ln>
                <a:solidFill>
                  <a:schemeClr val="tx1"/>
                </a:solidFill>
                <a:latin typeface="Baskerville Old Face" pitchFamily="18" charset="0"/>
              </a:rPr>
              <a:t>Life’s Greatest Moments</a:t>
            </a:r>
            <a:endParaRPr lang="en-US" sz="4800" i="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8" fill="hold">
                            <p:stCondLst>
                              <p:cond delay="1000"/>
                            </p:stCondLst>
                            <p:childTnLst>
                              <p:par>
                                <p:cTn id="19" presetID="47" presetClass="entr" presetSubtype="0"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143000"/>
            <a:ext cx="8610600" cy="5486400"/>
          </a:xfrm>
        </p:spPr>
        <p:txBody>
          <a:bodyPr>
            <a:normAutofit/>
          </a:bodyPr>
          <a:lstStyle/>
          <a:p>
            <a:pPr>
              <a:buNone/>
            </a:pPr>
            <a:r>
              <a:rPr lang="en-US" sz="2800" b="1" dirty="0" smtClean="0">
                <a:solidFill>
                  <a:schemeClr val="tx1"/>
                </a:solidFill>
                <a:latin typeface="Charlesworth" pitchFamily="82" charset="0"/>
              </a:rPr>
              <a:t> </a:t>
            </a:r>
            <a:r>
              <a:rPr lang="en-US" sz="3600" b="1" i="1" dirty="0" smtClean="0">
                <a:solidFill>
                  <a:schemeClr val="tx1"/>
                </a:solidFill>
                <a:latin typeface="Baskerville Old Face" pitchFamily="18" charset="0"/>
              </a:rPr>
              <a:t>Worship is Not…</a:t>
            </a:r>
            <a:endParaRPr lang="en-US" sz="4000" b="1" i="1" u="sng" dirty="0" smtClean="0">
              <a:solidFill>
                <a:schemeClr val="tx1"/>
              </a:solidFill>
              <a:effectLst>
                <a:outerShdw blurRad="38100" dist="38100" dir="2700000" algn="tl">
                  <a:srgbClr val="000000">
                    <a:alpha val="43137"/>
                  </a:srgbClr>
                </a:outerShdw>
              </a:effectLst>
              <a:latin typeface="Baskerville Old Face" pitchFamily="18" charset="0"/>
            </a:endParaRPr>
          </a:p>
          <a:p>
            <a:r>
              <a:rPr lang="en-US" sz="3600" dirty="0" smtClean="0">
                <a:solidFill>
                  <a:schemeClr val="tx1"/>
                </a:solidFill>
                <a:latin typeface="Baskerville Old Face" pitchFamily="18" charset="0"/>
              </a:rPr>
              <a:t>Every activity in our lives…</a:t>
            </a:r>
          </a:p>
          <a:p>
            <a:pPr lvl="1">
              <a:buFont typeface="Wingdings" pitchFamily="2" charset="2"/>
              <a:buChar char="§"/>
            </a:pPr>
            <a:r>
              <a:rPr lang="en-US" sz="3200" i="1" dirty="0" smtClean="0">
                <a:latin typeface="Baskerville Old Face" pitchFamily="18" charset="0"/>
              </a:rPr>
              <a:t>We may serve Him through different activities but that is </a:t>
            </a:r>
            <a:r>
              <a:rPr lang="en-US" sz="3200" b="1" i="1" dirty="0" smtClean="0">
                <a:latin typeface="Baskerville Old Face" pitchFamily="18" charset="0"/>
              </a:rPr>
              <a:t>service</a:t>
            </a:r>
            <a:r>
              <a:rPr lang="en-US" sz="3200" i="1" dirty="0" smtClean="0">
                <a:latin typeface="Baskerville Old Face" pitchFamily="18" charset="0"/>
              </a:rPr>
              <a:t> and not </a:t>
            </a:r>
            <a:r>
              <a:rPr lang="en-US" sz="3200" b="1" i="1" dirty="0" smtClean="0">
                <a:latin typeface="Baskerville Old Face" pitchFamily="18" charset="0"/>
              </a:rPr>
              <a:t>worship</a:t>
            </a:r>
            <a:r>
              <a:rPr lang="en-US" sz="3200" i="1" dirty="0" smtClean="0">
                <a:latin typeface="Baskerville Old Face" pitchFamily="18" charset="0"/>
              </a:rPr>
              <a:t>.</a:t>
            </a:r>
          </a:p>
          <a:p>
            <a:pPr lvl="1">
              <a:buFont typeface="Wingdings" pitchFamily="2" charset="2"/>
              <a:buChar char="§"/>
            </a:pPr>
            <a:r>
              <a:rPr lang="en-US" sz="3200" b="1" i="1" dirty="0" smtClean="0">
                <a:solidFill>
                  <a:schemeClr val="tx1"/>
                </a:solidFill>
                <a:latin typeface="Baskerville Old Face" pitchFamily="18" charset="0"/>
              </a:rPr>
              <a:t>Luke 17:7-10</a:t>
            </a:r>
            <a:endParaRPr lang="en-US" sz="3200" i="1" dirty="0" smtClean="0">
              <a:solidFill>
                <a:schemeClr val="tx1"/>
              </a:solidFill>
              <a:latin typeface="Baskerville Old Face" pitchFamily="18" charset="0"/>
            </a:endParaRPr>
          </a:p>
          <a:p>
            <a:pPr>
              <a:buFont typeface="Wingdings" pitchFamily="2" charset="2"/>
              <a:buChar char="§"/>
            </a:pPr>
            <a:endParaRPr lang="en-US" sz="3600" i="1" dirty="0" smtClean="0">
              <a:latin typeface="Baskerville Old Face" pitchFamily="18" charset="0"/>
            </a:endParaRPr>
          </a:p>
          <a:p>
            <a:pPr>
              <a:buFont typeface="Wingdings" pitchFamily="2" charset="2"/>
              <a:buChar char="§"/>
            </a:pPr>
            <a:r>
              <a:rPr lang="en-US" sz="3600" i="1" dirty="0" smtClean="0">
                <a:latin typeface="Baskerville Old Face" pitchFamily="18" charset="0"/>
              </a:rPr>
              <a:t>Worship involves expressing and sharing with God in ways acceptable to Him </a:t>
            </a:r>
            <a:r>
              <a:rPr lang="en-US" sz="2400" b="1" dirty="0" smtClean="0">
                <a:latin typeface="Baskerville Old Face" pitchFamily="18" charset="0"/>
              </a:rPr>
              <a:t>(1Pet.2:5) </a:t>
            </a:r>
            <a:r>
              <a:rPr lang="en-US" sz="3600" i="1" dirty="0" smtClean="0">
                <a:latin typeface="Baskerville Old Face" pitchFamily="18" charset="0"/>
              </a:rPr>
              <a:t>our appreciation for what He means to us.</a:t>
            </a:r>
            <a:endParaRPr lang="en-US" sz="3600" i="1" dirty="0" smtClean="0">
              <a:solidFill>
                <a:schemeClr val="tx1"/>
              </a:solidFill>
              <a:latin typeface="Baskerville Old Face" pitchFamily="18" charset="0"/>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WORSHIP</a:t>
            </a:r>
            <a:r>
              <a:rPr lang="en-US" sz="36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a:t>
            </a:r>
            <a:r>
              <a:rPr lang="en-US" sz="48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 </a:t>
            </a:r>
            <a:r>
              <a:rPr lang="en-US" sz="2800" i="1" dirty="0" smtClean="0">
                <a:ln>
                  <a:solidFill>
                    <a:schemeClr val="tx1"/>
                  </a:solidFill>
                </a:ln>
                <a:solidFill>
                  <a:schemeClr val="tx1"/>
                </a:solidFill>
                <a:latin typeface="Baskerville Old Face" pitchFamily="18" charset="0"/>
              </a:rPr>
              <a:t>Life’s Greatest Moments</a:t>
            </a:r>
            <a:endParaRPr lang="en-US" sz="4800" i="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anim calcmode="lin" valueType="num">
                                      <p:cBhvr>
                                        <p:cTn id="32"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8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34" dur="200" accel="100000" fill="hold">
                                          <p:stCondLst>
                                            <p:cond delay="18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152400" y="1143000"/>
            <a:ext cx="8839200" cy="5486400"/>
          </a:xfrm>
        </p:spPr>
        <p:txBody>
          <a:bodyPr>
            <a:normAutofit lnSpcReduction="10000"/>
          </a:bodyPr>
          <a:lstStyle/>
          <a:p>
            <a:pPr>
              <a:buNone/>
            </a:pPr>
            <a:r>
              <a:rPr lang="en-US" sz="2800" b="1" dirty="0" smtClean="0">
                <a:solidFill>
                  <a:schemeClr val="tx1"/>
                </a:solidFill>
                <a:latin typeface="Charlesworth" pitchFamily="82" charset="0"/>
              </a:rPr>
              <a:t> </a:t>
            </a:r>
            <a:r>
              <a:rPr lang="en-US" sz="3600" i="1" dirty="0" smtClean="0">
                <a:solidFill>
                  <a:schemeClr val="tx1"/>
                </a:solidFill>
                <a:latin typeface="Baskerville Old Face" pitchFamily="18" charset="0"/>
              </a:rPr>
              <a:t>Worship includes…</a:t>
            </a:r>
            <a:endParaRPr lang="en-US" sz="4000" i="1" u="sng" dirty="0" smtClean="0">
              <a:solidFill>
                <a:schemeClr val="tx1"/>
              </a:solidFill>
              <a:effectLst>
                <a:outerShdw blurRad="38100" dist="38100" dir="2700000" algn="tl">
                  <a:srgbClr val="000000">
                    <a:alpha val="43137"/>
                  </a:srgbClr>
                </a:outerShdw>
              </a:effectLst>
              <a:latin typeface="Baskerville Old Face" pitchFamily="18" charset="0"/>
            </a:endParaRPr>
          </a:p>
          <a:p>
            <a:pPr>
              <a:buFont typeface="Wingdings" pitchFamily="2" charset="2"/>
              <a:buChar char="ü"/>
            </a:pPr>
            <a:r>
              <a:rPr lang="en-US" sz="3600" b="1" dirty="0" smtClean="0">
                <a:solidFill>
                  <a:schemeClr val="tx1"/>
                </a:solidFill>
                <a:latin typeface="Baskerville Old Face" pitchFamily="18" charset="0"/>
              </a:rPr>
              <a:t>Glorifying God…</a:t>
            </a:r>
          </a:p>
          <a:p>
            <a:pPr lvl="1">
              <a:buFont typeface="Wingdings" pitchFamily="2" charset="2"/>
              <a:buChar char="§"/>
            </a:pPr>
            <a:r>
              <a:rPr lang="en-US" i="1" dirty="0" smtClean="0">
                <a:solidFill>
                  <a:schemeClr val="tx1"/>
                </a:solidFill>
                <a:latin typeface="Baskerville Old Face" pitchFamily="18" charset="0"/>
              </a:rPr>
              <a:t>Isaiah 60:21b; 61:3b; 66:5; Psalm 22:23; 29:2; 86:12; Matthew 5:16; 9:8, etc.</a:t>
            </a:r>
          </a:p>
          <a:p>
            <a:pPr>
              <a:buFont typeface="Wingdings" pitchFamily="2" charset="2"/>
              <a:buChar char="ü"/>
            </a:pPr>
            <a:r>
              <a:rPr lang="en-US" sz="3600" b="1" dirty="0" smtClean="0">
                <a:latin typeface="Baskerville Old Face" pitchFamily="18" charset="0"/>
              </a:rPr>
              <a:t>Expressing Awe…</a:t>
            </a:r>
          </a:p>
          <a:p>
            <a:pPr lvl="1">
              <a:buFont typeface="Wingdings" pitchFamily="2" charset="2"/>
              <a:buChar char="§"/>
            </a:pPr>
            <a:r>
              <a:rPr lang="en-US" i="1" dirty="0" smtClean="0">
                <a:latin typeface="Baskerville Old Face" pitchFamily="18" charset="0"/>
              </a:rPr>
              <a:t>Psalm 33:8; Matthew 9:8; Hebrews 12:28 </a:t>
            </a:r>
          </a:p>
          <a:p>
            <a:pPr>
              <a:buFont typeface="Wingdings" pitchFamily="2" charset="2"/>
              <a:buChar char="ü"/>
            </a:pPr>
            <a:r>
              <a:rPr lang="en-US" sz="3600" b="1" dirty="0" smtClean="0">
                <a:latin typeface="Baskerville Old Face" pitchFamily="18" charset="0"/>
              </a:rPr>
              <a:t>Magnifying God…</a:t>
            </a:r>
          </a:p>
          <a:p>
            <a:pPr lvl="1">
              <a:buFont typeface="Wingdings" pitchFamily="2" charset="2"/>
              <a:buChar char="§"/>
            </a:pPr>
            <a:r>
              <a:rPr lang="en-US" i="1" dirty="0" smtClean="0">
                <a:latin typeface="Baskerville Old Face" pitchFamily="18" charset="0"/>
              </a:rPr>
              <a:t>Psalm 35:27; 40:16; 70:4; Malachi 1:5; Acts 19:17</a:t>
            </a:r>
          </a:p>
          <a:p>
            <a:pPr>
              <a:buFont typeface="Wingdings" pitchFamily="2" charset="2"/>
              <a:buChar char="ü"/>
            </a:pPr>
            <a:r>
              <a:rPr lang="en-US" sz="3600" b="1" dirty="0" smtClean="0">
                <a:latin typeface="Baskerville Old Face" pitchFamily="18" charset="0"/>
              </a:rPr>
              <a:t>Honoring Him…</a:t>
            </a:r>
          </a:p>
          <a:p>
            <a:pPr lvl="1">
              <a:buFont typeface="Wingdings" pitchFamily="2" charset="2"/>
              <a:buChar char="§"/>
            </a:pPr>
            <a:r>
              <a:rPr lang="en-US" i="1" dirty="0" smtClean="0">
                <a:latin typeface="Baskerville Old Face" pitchFamily="18" charset="0"/>
              </a:rPr>
              <a:t>Isaiah 29:13; Rom.1:21; 1Tim.6:16; Rev.4:9,11;5:12,13</a:t>
            </a: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WORSHIP</a:t>
            </a:r>
            <a:r>
              <a:rPr lang="en-US" sz="36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a:t>
            </a:r>
            <a:r>
              <a:rPr lang="en-US" sz="48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 </a:t>
            </a:r>
            <a:r>
              <a:rPr lang="en-US" sz="2800" i="1" dirty="0" smtClean="0">
                <a:ln>
                  <a:solidFill>
                    <a:schemeClr val="tx1"/>
                  </a:solidFill>
                </a:ln>
                <a:solidFill>
                  <a:schemeClr val="tx1"/>
                </a:solidFill>
                <a:latin typeface="Baskerville Old Face" pitchFamily="18" charset="0"/>
              </a:rPr>
              <a:t>Life’s Greatest Moments</a:t>
            </a:r>
            <a:endParaRPr lang="en-US" sz="4800" i="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152400" y="1143000"/>
            <a:ext cx="8839200" cy="5486400"/>
          </a:xfrm>
        </p:spPr>
        <p:txBody>
          <a:bodyPr>
            <a:normAutofit/>
          </a:bodyPr>
          <a:lstStyle/>
          <a:p>
            <a:pPr>
              <a:buNone/>
            </a:pPr>
            <a:r>
              <a:rPr lang="en-US" sz="2800" b="1" dirty="0" smtClean="0">
                <a:solidFill>
                  <a:schemeClr val="tx1"/>
                </a:solidFill>
                <a:latin typeface="Charlesworth" pitchFamily="82" charset="0"/>
              </a:rPr>
              <a:t> </a:t>
            </a:r>
            <a:r>
              <a:rPr lang="en-US" sz="3600" i="1" dirty="0" smtClean="0">
                <a:solidFill>
                  <a:schemeClr val="tx1"/>
                </a:solidFill>
                <a:latin typeface="Baskerville Old Face" pitchFamily="18" charset="0"/>
              </a:rPr>
              <a:t>Worship includes…</a:t>
            </a:r>
            <a:endParaRPr lang="en-US" sz="4000" i="1" u="sng" dirty="0" smtClean="0">
              <a:solidFill>
                <a:schemeClr val="tx1"/>
              </a:solidFill>
              <a:effectLst>
                <a:outerShdw blurRad="38100" dist="38100" dir="2700000" algn="tl">
                  <a:srgbClr val="000000">
                    <a:alpha val="43137"/>
                  </a:srgbClr>
                </a:outerShdw>
              </a:effectLst>
              <a:latin typeface="Baskerville Old Face" pitchFamily="18" charset="0"/>
            </a:endParaRPr>
          </a:p>
          <a:p>
            <a:pPr>
              <a:buFont typeface="Wingdings" pitchFamily="2" charset="2"/>
              <a:buChar char="ü"/>
            </a:pPr>
            <a:r>
              <a:rPr lang="en-US" sz="3600" b="1" dirty="0" smtClean="0">
                <a:solidFill>
                  <a:schemeClr val="tx1"/>
                </a:solidFill>
                <a:latin typeface="Baskerville Old Face" pitchFamily="18" charset="0"/>
              </a:rPr>
              <a:t>Reverencing Him…</a:t>
            </a:r>
          </a:p>
          <a:p>
            <a:pPr lvl="1">
              <a:buFont typeface="Wingdings" pitchFamily="2" charset="2"/>
              <a:buChar char="§"/>
            </a:pPr>
            <a:r>
              <a:rPr lang="en-US" i="1" dirty="0" smtClean="0">
                <a:solidFill>
                  <a:schemeClr val="tx1"/>
                </a:solidFill>
                <a:latin typeface="Baskerville Old Face" pitchFamily="18" charset="0"/>
              </a:rPr>
              <a:t>Psalm 2:11; 5:7; 119:38; Hebrews 12:28</a:t>
            </a:r>
          </a:p>
          <a:p>
            <a:pPr>
              <a:buFont typeface="Wingdings" pitchFamily="2" charset="2"/>
              <a:buChar char="ü"/>
            </a:pPr>
            <a:r>
              <a:rPr lang="en-US" sz="3600" b="1" dirty="0" smtClean="0">
                <a:latin typeface="Baskerville Old Face" pitchFamily="18" charset="0"/>
              </a:rPr>
              <a:t>Blessing Him…</a:t>
            </a:r>
          </a:p>
          <a:p>
            <a:pPr lvl="1">
              <a:buFont typeface="Wingdings" pitchFamily="2" charset="2"/>
              <a:buChar char="§"/>
            </a:pPr>
            <a:r>
              <a:rPr lang="en-US" i="1" dirty="0" smtClean="0">
                <a:latin typeface="Baskerville Old Face" pitchFamily="18" charset="0"/>
              </a:rPr>
              <a:t>Psalm 16:7; 26:12 </a:t>
            </a:r>
          </a:p>
          <a:p>
            <a:pPr>
              <a:buFont typeface="Wingdings" pitchFamily="2" charset="2"/>
              <a:buChar char="ü"/>
            </a:pPr>
            <a:r>
              <a:rPr lang="en-US" sz="3600" b="1" dirty="0" smtClean="0">
                <a:latin typeface="Baskerville Old Face" pitchFamily="18" charset="0"/>
              </a:rPr>
              <a:t>Praising Him…</a:t>
            </a:r>
          </a:p>
          <a:p>
            <a:pPr lvl="1">
              <a:buFont typeface="Wingdings" pitchFamily="2" charset="2"/>
              <a:buChar char="§"/>
            </a:pPr>
            <a:r>
              <a:rPr lang="en-US" i="1" dirty="0" smtClean="0">
                <a:latin typeface="Baskerville Old Face" pitchFamily="18" charset="0"/>
              </a:rPr>
              <a:t>Isa.42:8,10,12; Psalm 30:4; 40:3; Lk.19:37; Acts 2:47</a:t>
            </a:r>
          </a:p>
          <a:p>
            <a:pPr>
              <a:buFont typeface="Wingdings" pitchFamily="2" charset="2"/>
              <a:buChar char="ü"/>
            </a:pPr>
            <a:r>
              <a:rPr lang="en-US" sz="3600" b="1" dirty="0" smtClean="0">
                <a:latin typeface="Baskerville Old Face" pitchFamily="18" charset="0"/>
              </a:rPr>
              <a:t>Exalting Him…</a:t>
            </a:r>
          </a:p>
          <a:p>
            <a:pPr lvl="1">
              <a:buFont typeface="Wingdings" pitchFamily="2" charset="2"/>
              <a:buChar char="§"/>
            </a:pPr>
            <a:r>
              <a:rPr lang="en-US" i="1" dirty="0" smtClean="0">
                <a:latin typeface="Baskerville Old Face" pitchFamily="18" charset="0"/>
              </a:rPr>
              <a:t>Psalm 18:46; 21:13</a:t>
            </a: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WORSHIP</a:t>
            </a:r>
            <a:r>
              <a:rPr lang="en-US" sz="36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a:t>
            </a:r>
            <a:r>
              <a:rPr lang="en-US" sz="4800"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rPr>
              <a:t> </a:t>
            </a:r>
            <a:r>
              <a:rPr lang="en-US" sz="2800" i="1" dirty="0" smtClean="0">
                <a:ln>
                  <a:solidFill>
                    <a:schemeClr val="tx1"/>
                  </a:solidFill>
                </a:ln>
                <a:solidFill>
                  <a:schemeClr val="tx1"/>
                </a:solidFill>
                <a:latin typeface="Baskerville Old Face" pitchFamily="18" charset="0"/>
              </a:rPr>
              <a:t>Life’s Greatest Moments</a:t>
            </a:r>
            <a:endParaRPr lang="en-US" sz="4800" i="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TotalTime>
  <Words>510</Words>
  <Application>Microsoft Office PowerPoint</Application>
  <PresentationFormat>On-screen Show (4:3)</PresentationFormat>
  <Paragraphs>70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McEwen 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Owner</cp:lastModifiedBy>
  <cp:revision>43</cp:revision>
  <dcterms:created xsi:type="dcterms:W3CDTF">2010-01-27T20:15:39Z</dcterms:created>
  <dcterms:modified xsi:type="dcterms:W3CDTF">2010-03-03T21:20:08Z</dcterms:modified>
</cp:coreProperties>
</file>